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302" r:id="rId6"/>
    <p:sldId id="291" r:id="rId7"/>
    <p:sldId id="303" r:id="rId8"/>
    <p:sldId id="304" r:id="rId9"/>
    <p:sldId id="305" r:id="rId10"/>
    <p:sldId id="295" r:id="rId11"/>
    <p:sldId id="307" r:id="rId12"/>
    <p:sldId id="306" r:id="rId13"/>
    <p:sldId id="308" r:id="rId14"/>
    <p:sldId id="296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  <a:srgbClr val="C6152A"/>
    <a:srgbClr val="1A4570"/>
    <a:srgbClr val="F16B18"/>
    <a:srgbClr val="738AC3"/>
    <a:srgbClr val="B5C1DF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166" y="1228164"/>
            <a:ext cx="7153834" cy="257810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Pre-operative</a:t>
            </a:r>
            <a:br>
              <a:rPr lang="en-US" sz="3600" dirty="0"/>
            </a:br>
            <a:r>
              <a:rPr lang="en-US" sz="3600" dirty="0"/>
              <a:t>surgical, nutritional,</a:t>
            </a:r>
            <a:br>
              <a:rPr lang="en-US" sz="3600" dirty="0"/>
            </a:br>
            <a:r>
              <a:rPr lang="en-US" sz="3600" dirty="0"/>
              <a:t>psychological evaluation,</a:t>
            </a:r>
            <a:br>
              <a:rPr lang="en-US" sz="3600" dirty="0"/>
            </a:br>
            <a:r>
              <a:rPr lang="en-US" sz="3600" dirty="0"/>
              <a:t>and post-operative early weight loss in Bariatric Multi-Disciplinary Team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8166" y="4508499"/>
            <a:ext cx="7153834" cy="206262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b="1" cap="none" dirty="0"/>
              <a:t>Dr.ssa </a:t>
            </a:r>
            <a:r>
              <a:rPr lang="it-IT" cap="none" dirty="0"/>
              <a:t>B</a:t>
            </a:r>
            <a:r>
              <a:rPr lang="it-IT" b="1" cap="none" dirty="0"/>
              <a:t>eatrice </a:t>
            </a:r>
            <a:r>
              <a:rPr lang="it-IT" cap="none" dirty="0"/>
              <a:t>L</a:t>
            </a:r>
            <a:r>
              <a:rPr lang="it-IT" b="1" cap="none" dirty="0"/>
              <a:t>ucchetti</a:t>
            </a:r>
          </a:p>
          <a:p>
            <a:pPr algn="ctr"/>
            <a:r>
              <a:rPr lang="it-IT" cap="none" dirty="0"/>
              <a:t>Dirigente Medico</a:t>
            </a:r>
          </a:p>
          <a:p>
            <a:pPr algn="ctr"/>
            <a:r>
              <a:rPr lang="it-IT" b="1" cap="none" dirty="0"/>
              <a:t>UOSD Dietetica e Nutrizione Clinica</a:t>
            </a:r>
          </a:p>
          <a:p>
            <a:pPr algn="ctr"/>
            <a:r>
              <a:rPr lang="it-IT" cap="none" dirty="0"/>
              <a:t>AST Ancona</a:t>
            </a:r>
          </a:p>
          <a:p>
            <a:pPr algn="ctr"/>
            <a:r>
              <a:rPr lang="it-IT" b="1" cap="none" dirty="0"/>
              <a:t>Presidio Ospedaliero Carlo Urbani di Jesi (AN)</a:t>
            </a:r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F200AC5-2E4F-33A7-A17C-281641D3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>
            <a:fillRect/>
          </a:stretch>
        </p:blipFill>
        <p:spPr>
          <a:xfrm>
            <a:off x="6569095" y="851942"/>
            <a:ext cx="5441310" cy="32482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D66155-C1D9-5135-32EA-10D0CC0A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9" y="851942"/>
            <a:ext cx="5441310" cy="324823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F8F55A-64F7-8F4B-24EE-211008F0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8"/>
          <a:stretch>
            <a:fillRect/>
          </a:stretch>
        </p:blipFill>
        <p:spPr>
          <a:xfrm>
            <a:off x="2979174" y="4235232"/>
            <a:ext cx="6233652" cy="24574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08E38F-1E00-82A2-BD19-4CBE64A5F2E0}"/>
              </a:ext>
            </a:extLst>
          </p:cNvPr>
          <p:cNvSpPr txBox="1"/>
          <p:nvPr/>
        </p:nvSpPr>
        <p:spPr>
          <a:xfrm>
            <a:off x="0" y="1321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374D81"/>
                </a:solidFill>
                <a:latin typeface="+mj-lt"/>
              </a:rPr>
              <a:t>Traiettoria dei dati dal 2020 al 2025</a:t>
            </a:r>
          </a:p>
        </p:txBody>
      </p:sp>
    </p:spTree>
    <p:extLst>
      <p:ext uri="{BB962C8B-B14F-4D97-AF65-F5344CB8AC3E}">
        <p14:creationId xmlns:p14="http://schemas.microsoft.com/office/powerpoint/2010/main" val="118414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9A3EEC6-9F2A-6CB5-5779-80D17FDD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/>
          <a:stretch>
            <a:fillRect/>
          </a:stretch>
        </p:blipFill>
        <p:spPr>
          <a:xfrm>
            <a:off x="646988" y="358588"/>
            <a:ext cx="10898024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4317" y="1601131"/>
            <a:ext cx="2223248" cy="977151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646D98-ACB7-1266-8E4C-918D9537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47" y="3894268"/>
            <a:ext cx="4939553" cy="29637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2986EF-E52E-97E2-0A15-117DDBFFFD88}"/>
              </a:ext>
            </a:extLst>
          </p:cNvPr>
          <p:cNvSpPr txBox="1"/>
          <p:nvPr/>
        </p:nvSpPr>
        <p:spPr>
          <a:xfrm>
            <a:off x="5060576" y="0"/>
            <a:ext cx="4383741" cy="417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Autori: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Beatrice Lucchetti, MD, Clinical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Nutrition</a:t>
            </a: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Specialist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Daniele Fumelli, MD,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Internal</a:t>
            </a: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Medicine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Specialist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Vincenzo Guarino, MD, General Surgeon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Angela Maurizi, MD, General Surgeon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Maria Ginevra Oriani, MD,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Psychiatrist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Michela Barchiesi, MD,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Psychiatrist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Maria Giovanna Casuale, RD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Registered</a:t>
            </a: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Dietitian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Emanuele Regni, RD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Registered</a:t>
            </a: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Dietitian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Sara Toderi, RD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Registered</a:t>
            </a: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Dietitian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Maria Antonella Schiavone Clinical </a:t>
            </a:r>
            <a:r>
              <a:rPr lang="it-IT" sz="1400" kern="100" dirty="0" err="1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Psychologist</a:t>
            </a:r>
            <a:endParaRPr lang="it-IT" sz="1400" kern="100" dirty="0">
              <a:solidFill>
                <a:srgbClr val="374D8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rgbClr val="374D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Roberto Campagnacci MD, General Surgeon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426C3D-DE5A-4461-8218-94503C85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147" r="1444" b="1935"/>
          <a:stretch>
            <a:fillRect/>
          </a:stretch>
        </p:blipFill>
        <p:spPr>
          <a:xfrm>
            <a:off x="1052052" y="78658"/>
            <a:ext cx="10038735" cy="66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7DF423-A297-B74F-5674-213591D4C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1"/>
          <a:stretch>
            <a:fillRect/>
          </a:stretch>
        </p:blipFill>
        <p:spPr>
          <a:xfrm>
            <a:off x="9473391" y="106896"/>
            <a:ext cx="2718609" cy="25008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F544C80-5B07-0283-B797-DD324203F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06"/>
            <a:ext cx="9561881" cy="6374587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474F2BC-9C8D-9B86-49BD-CBAEB562CDD4}"/>
              </a:ext>
            </a:extLst>
          </p:cNvPr>
          <p:cNvSpPr/>
          <p:nvPr/>
        </p:nvSpPr>
        <p:spPr>
          <a:xfrm>
            <a:off x="3082139" y="5451711"/>
            <a:ext cx="1827642" cy="8880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04CD3-062F-C780-F671-CFCE991D5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" y="180788"/>
            <a:ext cx="9744635" cy="64964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665D95-B6A6-C09F-2C41-3051FCC3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39" y="0"/>
            <a:ext cx="2413817" cy="24921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86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03EEA9-BA67-3C32-A9C7-A696C21B5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21" y="1126996"/>
            <a:ext cx="4305181" cy="47529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74D9D5-D657-E850-C739-7A7195158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>
            <a:fillRect/>
          </a:stretch>
        </p:blipFill>
        <p:spPr>
          <a:xfrm>
            <a:off x="422498" y="2277035"/>
            <a:ext cx="6974521" cy="24528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DCB1B7-5B96-8E9B-ECC8-7A4E8DB5981D}"/>
              </a:ext>
            </a:extLst>
          </p:cNvPr>
          <p:cNvSpPr txBox="1"/>
          <p:nvPr/>
        </p:nvSpPr>
        <p:spPr>
          <a:xfrm>
            <a:off x="1641676" y="606124"/>
            <a:ext cx="56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solidFill>
                  <a:srgbClr val="374D81"/>
                </a:solidFill>
                <a:latin typeface="+mj-lt"/>
              </a:rPr>
              <a:t>Caratteristiche del campione </a:t>
            </a:r>
          </a:p>
        </p:txBody>
      </p:sp>
    </p:spTree>
    <p:extLst>
      <p:ext uri="{BB962C8B-B14F-4D97-AF65-F5344CB8AC3E}">
        <p14:creationId xmlns:p14="http://schemas.microsoft.com/office/powerpoint/2010/main" val="139437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D61413-5723-68BB-2D26-01182A700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"/>
          <a:stretch>
            <a:fillRect/>
          </a:stretch>
        </p:blipFill>
        <p:spPr>
          <a:xfrm>
            <a:off x="0" y="1081548"/>
            <a:ext cx="12192000" cy="50109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36E6F9D-661B-3FDD-E2FA-FB59F836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54" y="5636015"/>
            <a:ext cx="666843" cy="2857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1E3DE-E270-CB4A-9E4C-DF1104AD35EB}"/>
              </a:ext>
            </a:extLst>
          </p:cNvPr>
          <p:cNvSpPr txBox="1"/>
          <p:nvPr/>
        </p:nvSpPr>
        <p:spPr>
          <a:xfrm>
            <a:off x="5359454" y="5234474"/>
            <a:ext cx="1151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-17.0%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E1AAE3-ABA2-AAA3-B438-4768F19FE94C}"/>
              </a:ext>
            </a:extLst>
          </p:cNvPr>
          <p:cNvSpPr txBox="1"/>
          <p:nvPr/>
        </p:nvSpPr>
        <p:spPr>
          <a:xfrm>
            <a:off x="-2" y="32606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374D81"/>
                </a:solidFill>
                <a:latin typeface="+mj-lt"/>
              </a:rPr>
              <a:t>Cambiamenti precoci del peso e del BMI nel 1° e nel 2° mese  post operatori </a:t>
            </a:r>
          </a:p>
        </p:txBody>
      </p:sp>
    </p:spTree>
    <p:extLst>
      <p:ext uri="{BB962C8B-B14F-4D97-AF65-F5344CB8AC3E}">
        <p14:creationId xmlns:p14="http://schemas.microsoft.com/office/powerpoint/2010/main" val="173296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D8B1C9E-37D8-0BD9-01C3-B55D2B689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71" y="1683207"/>
            <a:ext cx="6667658" cy="465656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802724-F9D0-1D5A-5E8D-D483711F8708}"/>
              </a:ext>
            </a:extLst>
          </p:cNvPr>
          <p:cNvSpPr txBox="1"/>
          <p:nvPr/>
        </p:nvSpPr>
        <p:spPr>
          <a:xfrm>
            <a:off x="703005" y="518230"/>
            <a:ext cx="1078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374D81"/>
                </a:solidFill>
                <a:latin typeface="+mj-lt"/>
              </a:rPr>
              <a:t>Cambiamenti significativi del BMI già dal 2° mese  post operatorio </a:t>
            </a:r>
          </a:p>
        </p:txBody>
      </p:sp>
    </p:spTree>
    <p:extLst>
      <p:ext uri="{BB962C8B-B14F-4D97-AF65-F5344CB8AC3E}">
        <p14:creationId xmlns:p14="http://schemas.microsoft.com/office/powerpoint/2010/main" val="410827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19B182C-B251-F0AC-3DA0-C2CE08C2E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/>
          <a:stretch>
            <a:fillRect/>
          </a:stretch>
        </p:blipFill>
        <p:spPr>
          <a:xfrm>
            <a:off x="157316" y="1739153"/>
            <a:ext cx="7836310" cy="5022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FF7EA5E-F6FE-2B1D-7A3D-010B8D667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7" t="73979" r="2352"/>
          <a:stretch>
            <a:fillRect/>
          </a:stretch>
        </p:blipFill>
        <p:spPr>
          <a:xfrm>
            <a:off x="6563416" y="0"/>
            <a:ext cx="5628584" cy="223542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EF4378-7177-4001-ED24-BE0C185947BC}"/>
              </a:ext>
            </a:extLst>
          </p:cNvPr>
          <p:cNvSpPr txBox="1"/>
          <p:nvPr/>
        </p:nvSpPr>
        <p:spPr>
          <a:xfrm>
            <a:off x="7763435" y="3219202"/>
            <a:ext cx="4428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374D81"/>
                </a:solidFill>
                <a:latin typeface="+mj-lt"/>
              </a:rPr>
              <a:t>Confronto dei dati del nostro Centro </a:t>
            </a:r>
          </a:p>
          <a:p>
            <a:pPr algn="ctr"/>
            <a:r>
              <a:rPr lang="it-IT" sz="3200" b="1" i="1" dirty="0">
                <a:solidFill>
                  <a:srgbClr val="374D81"/>
                </a:solidFill>
                <a:latin typeface="+mj-lt"/>
              </a:rPr>
              <a:t>vs</a:t>
            </a:r>
          </a:p>
          <a:p>
            <a:pPr algn="ctr"/>
            <a:r>
              <a:rPr lang="it-IT" sz="3200" b="1" i="1" dirty="0">
                <a:solidFill>
                  <a:srgbClr val="374D81"/>
                </a:solidFill>
                <a:latin typeface="+mj-lt"/>
              </a:rPr>
              <a:t> Letteratura </a:t>
            </a:r>
          </a:p>
        </p:txBody>
      </p:sp>
    </p:spTree>
    <p:extLst>
      <p:ext uri="{BB962C8B-B14F-4D97-AF65-F5344CB8AC3E}">
        <p14:creationId xmlns:p14="http://schemas.microsoft.com/office/powerpoint/2010/main" val="172739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F634DB-A208-267B-30B6-BD98554E8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>
            <a:fillRect/>
          </a:stretch>
        </p:blipFill>
        <p:spPr>
          <a:xfrm>
            <a:off x="664453" y="600635"/>
            <a:ext cx="10863094" cy="59815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C6A7E1-7C87-B105-989F-7B910FBDFA54}"/>
              </a:ext>
            </a:extLst>
          </p:cNvPr>
          <p:cNvSpPr txBox="1"/>
          <p:nvPr/>
        </p:nvSpPr>
        <p:spPr>
          <a:xfrm>
            <a:off x="394157" y="132112"/>
            <a:ext cx="1140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374D81"/>
                </a:solidFill>
                <a:latin typeface="+mj-lt"/>
              </a:rPr>
              <a:t>Confronto dei dati del nostro Centro vs Letteratura </a:t>
            </a:r>
          </a:p>
        </p:txBody>
      </p:sp>
    </p:spTree>
    <p:extLst>
      <p:ext uri="{BB962C8B-B14F-4D97-AF65-F5344CB8AC3E}">
        <p14:creationId xmlns:p14="http://schemas.microsoft.com/office/powerpoint/2010/main" val="20011824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343</TotalTime>
  <Words>177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Calibri</vt:lpstr>
      <vt:lpstr>Gadugi</vt:lpstr>
      <vt:lpstr>Wingdings</vt:lpstr>
      <vt:lpstr>RetrospectVTI</vt:lpstr>
      <vt:lpstr>Pre-operative surgical, nutritional, psychological evaluation, and post-operative early weight loss in Bariatric Multi-Disciplinary Team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LUCCHETTI BEATRICE</cp:lastModifiedBy>
  <cp:revision>25</cp:revision>
  <cp:lastPrinted>2026-05-26T20:49:26Z</cp:lastPrinted>
  <dcterms:created xsi:type="dcterms:W3CDTF">2022-02-27T17:36:31Z</dcterms:created>
  <dcterms:modified xsi:type="dcterms:W3CDTF">2026-05-26T20:50:14Z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